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56" r:id="rId2"/>
    <p:sldId id="257" r:id="rId3"/>
    <p:sldId id="258" r:id="rId4"/>
    <p:sldId id="259" r:id="rId5"/>
    <p:sldId id="260" r:id="rId6"/>
    <p:sldId id="270" r:id="rId7"/>
    <p:sldId id="271" r:id="rId8"/>
    <p:sldId id="266" r:id="rId9"/>
    <p:sldId id="274" r:id="rId10"/>
    <p:sldId id="275" r:id="rId11"/>
    <p:sldId id="272" r:id="rId12"/>
    <p:sldId id="273" r:id="rId13"/>
    <p:sldId id="261" r:id="rId14"/>
    <p:sldId id="262" r:id="rId15"/>
    <p:sldId id="263" r:id="rId16"/>
    <p:sldId id="269" r:id="rId17"/>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3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smtClean="0">
                <a:latin typeface="+mn-lt"/>
                <a:cs typeface="+mn-cs"/>
              </a:defRPr>
            </a:lvl1pPr>
          </a:lstStyle>
          <a:p>
            <a:pPr>
              <a:defRPr/>
            </a:pPr>
            <a:fld id="{A2B9E627-73AB-4F50-B1D0-6408F9563A21}" type="datetimeFigureOut">
              <a:rPr lang="ar-SA"/>
              <a:pPr>
                <a:defRPr/>
              </a:pPr>
              <a:t>29/04/31</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smtClean="0">
                <a:latin typeface="+mn-lt"/>
                <a:cs typeface="+mn-cs"/>
              </a:defRPr>
            </a:lvl1pPr>
          </a:lstStyle>
          <a:p>
            <a:pPr>
              <a:defRPr/>
            </a:pPr>
            <a:fld id="{E0981B25-5CC5-4CFB-B1C6-FEAC6616F993}"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mn-cs"/>
      </a:defRPr>
    </a:lvl1pPr>
    <a:lvl2pPr marL="457200" algn="r" rtl="1" fontAlgn="base">
      <a:spcBef>
        <a:spcPct val="30000"/>
      </a:spcBef>
      <a:spcAft>
        <a:spcPct val="0"/>
      </a:spcAft>
      <a:defRPr sz="1200" kern="1200">
        <a:solidFill>
          <a:schemeClr val="tx1"/>
        </a:solidFill>
        <a:latin typeface="+mn-lt"/>
        <a:ea typeface="+mn-ea"/>
        <a:cs typeface="+mn-cs"/>
      </a:defRPr>
    </a:lvl2pPr>
    <a:lvl3pPr marL="914400" algn="r" rtl="1" fontAlgn="base">
      <a:spcBef>
        <a:spcPct val="30000"/>
      </a:spcBef>
      <a:spcAft>
        <a:spcPct val="0"/>
      </a:spcAft>
      <a:defRPr sz="1200" kern="1200">
        <a:solidFill>
          <a:schemeClr val="tx1"/>
        </a:solidFill>
        <a:latin typeface="+mn-lt"/>
        <a:ea typeface="+mn-ea"/>
        <a:cs typeface="+mn-cs"/>
      </a:defRPr>
    </a:lvl3pPr>
    <a:lvl4pPr marL="1371600" algn="r" rtl="1" fontAlgn="base">
      <a:spcBef>
        <a:spcPct val="30000"/>
      </a:spcBef>
      <a:spcAft>
        <a:spcPct val="0"/>
      </a:spcAft>
      <a:defRPr sz="1200" kern="1200">
        <a:solidFill>
          <a:schemeClr val="tx1"/>
        </a:solidFill>
        <a:latin typeface="+mn-lt"/>
        <a:ea typeface="+mn-ea"/>
        <a:cs typeface="+mn-cs"/>
      </a:defRPr>
    </a:lvl4pPr>
    <a:lvl5pPr marL="1828800" algn="r" rtl="1" fontAlgn="base">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a:lstStyle/>
          <a:p>
            <a:pPr>
              <a:spcBef>
                <a:spcPct val="0"/>
              </a:spcBef>
            </a:pPr>
            <a:endParaRPr lang="ar-SA"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9203DA-ACBB-4B8C-81CF-571FB98EE953}" type="slidenum">
              <a:rPr lang="ar-SA"/>
              <a:pPr fontAlgn="base">
                <a:spcBef>
                  <a:spcPct val="0"/>
                </a:spcBef>
                <a:spcAft>
                  <a:spcPct val="0"/>
                </a:spcAft>
              </a:pPr>
              <a:t>1</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a:lstStyle/>
          <a:p>
            <a:pPr>
              <a:spcBef>
                <a:spcPct val="0"/>
              </a:spcBef>
            </a:pPr>
            <a:endParaRPr lang="ar-SA"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B3914B-D86C-4655-8AF4-CA3991AF3614}" type="slidenum">
              <a:rPr lang="ar-SA"/>
              <a:pPr fontAlgn="base">
                <a:spcBef>
                  <a:spcPct val="0"/>
                </a:spcBef>
                <a:spcAft>
                  <a:spcPct val="0"/>
                </a:spcAft>
              </a:pPr>
              <a:t>10</a:t>
            </a:fld>
            <a:endParaRPr lang="ar-S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a:lstStyle/>
          <a:p>
            <a:pPr>
              <a:spcBef>
                <a:spcPct val="0"/>
              </a:spcBef>
            </a:pPr>
            <a:endParaRPr lang="ar-SA"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2199DD-70D8-41E8-8158-3508A4D7729F}" type="slidenum">
              <a:rPr lang="ar-SA"/>
              <a:pPr fontAlgn="base">
                <a:spcBef>
                  <a:spcPct val="0"/>
                </a:spcBef>
                <a:spcAft>
                  <a:spcPct val="0"/>
                </a:spcAft>
              </a:pPr>
              <a:t>11</a:t>
            </a:fld>
            <a:endParaRPr lang="ar-S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a:lstStyle/>
          <a:p>
            <a:pPr>
              <a:spcBef>
                <a:spcPct val="0"/>
              </a:spcBef>
            </a:pPr>
            <a:endParaRPr lang="ar-SA"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2ED22C4-45C4-4C9E-9D97-443F88166F0B}" type="slidenum">
              <a:rPr lang="ar-SA"/>
              <a:pPr fontAlgn="base">
                <a:spcBef>
                  <a:spcPct val="0"/>
                </a:spcBef>
                <a:spcAft>
                  <a:spcPct val="0"/>
                </a:spcAft>
              </a:pPr>
              <a:t>12</a:t>
            </a:fld>
            <a:endParaRPr lang="ar-S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a:lstStyle/>
          <a:p>
            <a:pPr>
              <a:spcBef>
                <a:spcPct val="0"/>
              </a:spcBef>
            </a:pPr>
            <a:endParaRPr lang="ar-SA"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0A8246-E83C-4338-A995-853B9B8BBDE2}" type="slidenum">
              <a:rPr lang="ar-SA"/>
              <a:pPr fontAlgn="base">
                <a:spcBef>
                  <a:spcPct val="0"/>
                </a:spcBef>
                <a:spcAft>
                  <a:spcPct val="0"/>
                </a:spcAft>
              </a:pPr>
              <a:t>13</a:t>
            </a:fld>
            <a:endParaRPr lang="ar-S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a:lstStyle/>
          <a:p>
            <a:pPr>
              <a:spcBef>
                <a:spcPct val="0"/>
              </a:spcBef>
            </a:pPr>
            <a:endParaRPr lang="ar-SA"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71EF49-D1B6-49BC-B3E9-4C51298FC36D}" type="slidenum">
              <a:rPr lang="ar-SA"/>
              <a:pPr fontAlgn="base">
                <a:spcBef>
                  <a:spcPct val="0"/>
                </a:spcBef>
                <a:spcAft>
                  <a:spcPct val="0"/>
                </a:spcAft>
              </a:pPr>
              <a:t>14</a:t>
            </a:fld>
            <a:endParaRPr lang="ar-S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a:lstStyle/>
          <a:p>
            <a:pPr>
              <a:spcBef>
                <a:spcPct val="0"/>
              </a:spcBef>
            </a:pPr>
            <a:endParaRPr lang="ar-SA"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5110F2-1183-40C7-AC51-CC574736642B}" type="slidenum">
              <a:rPr lang="ar-SA"/>
              <a:pPr fontAlgn="base">
                <a:spcBef>
                  <a:spcPct val="0"/>
                </a:spcBef>
                <a:spcAft>
                  <a:spcPct val="0"/>
                </a:spcAft>
              </a:pPr>
              <a:t>15</a:t>
            </a:fld>
            <a:endParaRPr lang="ar-S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a:lstStyle/>
          <a:p>
            <a:pPr>
              <a:spcBef>
                <a:spcPct val="0"/>
              </a:spcBef>
            </a:pPr>
            <a:endParaRPr lang="ar-SA"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2077C-AF4F-4829-8346-2978DA53D27C}" type="slidenum">
              <a:rPr lang="ar-SA"/>
              <a:pPr fontAlgn="base">
                <a:spcBef>
                  <a:spcPct val="0"/>
                </a:spcBef>
                <a:spcAft>
                  <a:spcPct val="0"/>
                </a:spcAft>
              </a:pPr>
              <a:t>16</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a:lstStyle/>
          <a:p>
            <a:pPr>
              <a:spcBef>
                <a:spcPct val="0"/>
              </a:spcBef>
            </a:pPr>
            <a:endParaRPr lang="ar-SA"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7A4265D-CF3B-4BB4-A885-0B467E1613AB}" type="slidenum">
              <a:rPr lang="ar-SA"/>
              <a:pPr fontAlgn="base">
                <a:spcBef>
                  <a:spcPct val="0"/>
                </a:spcBef>
                <a:spcAft>
                  <a:spcPct val="0"/>
                </a:spcAft>
              </a:pPr>
              <a:t>2</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a:lstStyle/>
          <a:p>
            <a:pPr>
              <a:spcBef>
                <a:spcPct val="0"/>
              </a:spcBef>
            </a:pPr>
            <a:endParaRPr lang="ar-SA"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D32F1A-2522-4497-826A-4F945EA2525D}" type="slidenum">
              <a:rPr lang="ar-SA"/>
              <a:pPr fontAlgn="base">
                <a:spcBef>
                  <a:spcPct val="0"/>
                </a:spcBef>
                <a:spcAft>
                  <a:spcPct val="0"/>
                </a:spcAft>
              </a:pPr>
              <a:t>3</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a:lstStyle/>
          <a:p>
            <a:pPr>
              <a:spcBef>
                <a:spcPct val="0"/>
              </a:spcBef>
            </a:pPr>
            <a:endParaRPr lang="ar-SA"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56AE888-3836-4964-921F-FA2A207EB17F}" type="slidenum">
              <a:rPr lang="ar-SA"/>
              <a:pPr fontAlgn="base">
                <a:spcBef>
                  <a:spcPct val="0"/>
                </a:spcBef>
                <a:spcAft>
                  <a:spcPct val="0"/>
                </a:spcAft>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a:lstStyle/>
          <a:p>
            <a:pPr>
              <a:spcBef>
                <a:spcPct val="0"/>
              </a:spcBef>
            </a:pPr>
            <a:endParaRPr lang="ar-SA"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746944F-74D7-4CAF-AFBE-B62CB2CD7606}" type="slidenum">
              <a:rPr lang="ar-SA"/>
              <a:pPr fontAlgn="base">
                <a:spcBef>
                  <a:spcPct val="0"/>
                </a:spcBef>
                <a:spcAft>
                  <a:spcPct val="0"/>
                </a:spcAft>
              </a:pPr>
              <a:t>5</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a:lstStyle/>
          <a:p>
            <a:pPr>
              <a:spcBef>
                <a:spcPct val="0"/>
              </a:spcBef>
            </a:pPr>
            <a:endParaRPr lang="ar-SA"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8D7B49-2F1E-401D-A535-25C6BF6D38D5}" type="slidenum">
              <a:rPr lang="ar-SA"/>
              <a:pPr fontAlgn="base">
                <a:spcBef>
                  <a:spcPct val="0"/>
                </a:spcBef>
                <a:spcAft>
                  <a:spcPct val="0"/>
                </a:spcAft>
              </a:pPr>
              <a:t>6</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a:lstStyle/>
          <a:p>
            <a:pPr>
              <a:spcBef>
                <a:spcPct val="0"/>
              </a:spcBef>
            </a:pPr>
            <a:endParaRPr lang="ar-SA"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10FEEC-6241-4556-8B9C-F6AFDEE5B6FF}" type="slidenum">
              <a:rPr lang="ar-SA"/>
              <a:pPr fontAlgn="base">
                <a:spcBef>
                  <a:spcPct val="0"/>
                </a:spcBef>
                <a:spcAft>
                  <a:spcPct val="0"/>
                </a:spcAft>
              </a:pPr>
              <a:t>7</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a:lstStyle/>
          <a:p>
            <a:pPr>
              <a:spcBef>
                <a:spcPct val="0"/>
              </a:spcBef>
            </a:pPr>
            <a:endParaRPr lang="ar-SA"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CCA8BD-FF77-4AE0-A1C4-66F0F21E4DCC}" type="slidenum">
              <a:rPr lang="ar-SA"/>
              <a:pPr fontAlgn="base">
                <a:spcBef>
                  <a:spcPct val="0"/>
                </a:spcBef>
                <a:spcAft>
                  <a:spcPct val="0"/>
                </a:spcAft>
              </a:pPr>
              <a:t>8</a:t>
            </a:fld>
            <a:endParaRPr lang="ar-S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a:lstStyle/>
          <a:p>
            <a:pPr>
              <a:spcBef>
                <a:spcPct val="0"/>
              </a:spcBef>
            </a:pPr>
            <a:endParaRPr lang="ar-SA"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AF17A7-1407-4054-AD77-C009DD979F04}" type="slidenum">
              <a:rPr lang="ar-SA"/>
              <a:pPr fontAlgn="base">
                <a:spcBef>
                  <a:spcPct val="0"/>
                </a:spcBef>
                <a:spcAft>
                  <a:spcPct val="0"/>
                </a:spcAft>
              </a:pPr>
              <a:t>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lvl1pPr>
              <a:defRPr/>
            </a:lvl1pPr>
          </a:lstStyle>
          <a:p>
            <a:pPr>
              <a:defRPr/>
            </a:pPr>
            <a:fld id="{ACE0F43F-17D4-441E-AEDF-64CE1E8767F2}" type="datetimeFigureOut">
              <a:rPr lang="ar-SA"/>
              <a:pPr>
                <a:defRPr/>
              </a:pPr>
              <a:t>29/04/31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37C1A23F-3D99-4395-B3F2-7ED2B73A17DC}"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405DDB48-27AB-4C07-9DAB-3680A5B4393A}" type="datetimeFigureOut">
              <a:rPr lang="ar-SA"/>
              <a:pPr>
                <a:defRPr/>
              </a:pPr>
              <a:t>29/04/31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B483C8B7-0611-4BAA-A463-FC1A97A72E35}"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94571845-3BEE-431D-B676-D12818A8410F}" type="datetimeFigureOut">
              <a:rPr lang="ar-SA"/>
              <a:pPr>
                <a:defRPr/>
              </a:pPr>
              <a:t>29/04/31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7CEEC8C6-8C5A-4904-AA0F-C5CBB3C3144F}"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lvl1pPr>
              <a:defRPr/>
            </a:lvl1pPr>
          </a:lstStyle>
          <a:p>
            <a:pPr>
              <a:defRPr/>
            </a:pPr>
            <a:fld id="{4147B6E7-0573-42B1-99D5-DE307D411767}" type="datetimeFigureOut">
              <a:rPr lang="ar-SA"/>
              <a:pPr>
                <a:defRPr/>
              </a:pPr>
              <a:t>29/04/31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24DB749C-9A23-4467-9B3B-405B860D9339}"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E771403-4F47-4E8D-A79F-BE1D38CDFB48}" type="datetimeFigureOut">
              <a:rPr lang="ar-SA"/>
              <a:pPr>
                <a:defRPr/>
              </a:pPr>
              <a:t>29/04/31</a:t>
            </a:fld>
            <a:endParaRPr lang="ar-SA"/>
          </a:p>
        </p:txBody>
      </p:sp>
      <p:sp>
        <p:nvSpPr>
          <p:cNvPr id="5" name="Footer Placeholder 4"/>
          <p:cNvSpPr>
            <a:spLocks noGrp="1"/>
          </p:cNvSpPr>
          <p:nvPr>
            <p:ph type="ftr" sz="quarter" idx="11"/>
          </p:nvPr>
        </p:nvSpPr>
        <p:spPr/>
        <p:txBody>
          <a:bodyPr/>
          <a:lstStyle>
            <a:lvl1pPr>
              <a:defRPr/>
            </a:lvl1pPr>
          </a:lstStyle>
          <a:p>
            <a:pPr>
              <a:defRPr/>
            </a:pPr>
            <a:endParaRPr lang="ar-SA"/>
          </a:p>
        </p:txBody>
      </p:sp>
      <p:sp>
        <p:nvSpPr>
          <p:cNvPr id="6" name="Slide Number Placeholder 5"/>
          <p:cNvSpPr>
            <a:spLocks noGrp="1"/>
          </p:cNvSpPr>
          <p:nvPr>
            <p:ph type="sldNum" sz="quarter" idx="12"/>
          </p:nvPr>
        </p:nvSpPr>
        <p:spPr/>
        <p:txBody>
          <a:bodyPr/>
          <a:lstStyle>
            <a:lvl1pPr>
              <a:defRPr/>
            </a:lvl1pPr>
          </a:lstStyle>
          <a:p>
            <a:pPr>
              <a:defRPr/>
            </a:pPr>
            <a:fld id="{64B927D9-C371-436D-92BD-1FB614C168E2}"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3"/>
          <p:cNvSpPr>
            <a:spLocks noGrp="1"/>
          </p:cNvSpPr>
          <p:nvPr>
            <p:ph type="dt" sz="half" idx="10"/>
          </p:nvPr>
        </p:nvSpPr>
        <p:spPr/>
        <p:txBody>
          <a:bodyPr/>
          <a:lstStyle>
            <a:lvl1pPr>
              <a:defRPr/>
            </a:lvl1pPr>
          </a:lstStyle>
          <a:p>
            <a:pPr>
              <a:defRPr/>
            </a:pPr>
            <a:fld id="{583C73E5-ECC0-4F54-B664-4B33FF8136D9}" type="datetimeFigureOut">
              <a:rPr lang="ar-SA"/>
              <a:pPr>
                <a:defRPr/>
              </a:pPr>
              <a:t>29/04/31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ED637ABB-A1C6-4ECA-B050-7066B47039AF}"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3"/>
          <p:cNvSpPr>
            <a:spLocks noGrp="1"/>
          </p:cNvSpPr>
          <p:nvPr>
            <p:ph type="dt" sz="half" idx="10"/>
          </p:nvPr>
        </p:nvSpPr>
        <p:spPr/>
        <p:txBody>
          <a:bodyPr/>
          <a:lstStyle>
            <a:lvl1pPr>
              <a:defRPr/>
            </a:lvl1pPr>
          </a:lstStyle>
          <a:p>
            <a:pPr>
              <a:defRPr/>
            </a:pPr>
            <a:fld id="{C6CFBA60-81DB-44A2-9EB8-705033D7EDB9}" type="datetimeFigureOut">
              <a:rPr lang="ar-SA"/>
              <a:pPr>
                <a:defRPr/>
              </a:pPr>
              <a:t>29/04/31</a:t>
            </a:fld>
            <a:endParaRPr lang="ar-SA"/>
          </a:p>
        </p:txBody>
      </p:sp>
      <p:sp>
        <p:nvSpPr>
          <p:cNvPr id="8" name="Footer Placeholder 4"/>
          <p:cNvSpPr>
            <a:spLocks noGrp="1"/>
          </p:cNvSpPr>
          <p:nvPr>
            <p:ph type="ftr" sz="quarter" idx="11"/>
          </p:nvPr>
        </p:nvSpPr>
        <p:spPr/>
        <p:txBody>
          <a:bodyPr/>
          <a:lstStyle>
            <a:lvl1pPr>
              <a:defRPr/>
            </a:lvl1pPr>
          </a:lstStyle>
          <a:p>
            <a:pPr>
              <a:defRPr/>
            </a:pPr>
            <a:endParaRPr lang="ar-SA"/>
          </a:p>
        </p:txBody>
      </p:sp>
      <p:sp>
        <p:nvSpPr>
          <p:cNvPr id="9" name="Slide Number Placeholder 5"/>
          <p:cNvSpPr>
            <a:spLocks noGrp="1"/>
          </p:cNvSpPr>
          <p:nvPr>
            <p:ph type="sldNum" sz="quarter" idx="12"/>
          </p:nvPr>
        </p:nvSpPr>
        <p:spPr/>
        <p:txBody>
          <a:bodyPr/>
          <a:lstStyle>
            <a:lvl1pPr>
              <a:defRPr/>
            </a:lvl1pPr>
          </a:lstStyle>
          <a:p>
            <a:pPr>
              <a:defRPr/>
            </a:pPr>
            <a:fld id="{8C4A9DC9-FA24-4ABE-874D-B6E89B0AAA0E}"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3"/>
          <p:cNvSpPr>
            <a:spLocks noGrp="1"/>
          </p:cNvSpPr>
          <p:nvPr>
            <p:ph type="dt" sz="half" idx="10"/>
          </p:nvPr>
        </p:nvSpPr>
        <p:spPr/>
        <p:txBody>
          <a:bodyPr/>
          <a:lstStyle>
            <a:lvl1pPr>
              <a:defRPr/>
            </a:lvl1pPr>
          </a:lstStyle>
          <a:p>
            <a:pPr>
              <a:defRPr/>
            </a:pPr>
            <a:fld id="{535FE46B-63BC-4C39-81AF-D3220001BE9E}" type="datetimeFigureOut">
              <a:rPr lang="ar-SA"/>
              <a:pPr>
                <a:defRPr/>
              </a:pPr>
              <a:t>29/04/31</a:t>
            </a:fld>
            <a:endParaRPr lang="ar-SA"/>
          </a:p>
        </p:txBody>
      </p:sp>
      <p:sp>
        <p:nvSpPr>
          <p:cNvPr id="4" name="Footer Placeholder 4"/>
          <p:cNvSpPr>
            <a:spLocks noGrp="1"/>
          </p:cNvSpPr>
          <p:nvPr>
            <p:ph type="ftr" sz="quarter" idx="11"/>
          </p:nvPr>
        </p:nvSpPr>
        <p:spPr/>
        <p:txBody>
          <a:bodyPr/>
          <a:lstStyle>
            <a:lvl1pPr>
              <a:defRPr/>
            </a:lvl1pPr>
          </a:lstStyle>
          <a:p>
            <a:pPr>
              <a:defRPr/>
            </a:pPr>
            <a:endParaRPr lang="ar-SA"/>
          </a:p>
        </p:txBody>
      </p:sp>
      <p:sp>
        <p:nvSpPr>
          <p:cNvPr id="5" name="Slide Number Placeholder 5"/>
          <p:cNvSpPr>
            <a:spLocks noGrp="1"/>
          </p:cNvSpPr>
          <p:nvPr>
            <p:ph type="sldNum" sz="quarter" idx="12"/>
          </p:nvPr>
        </p:nvSpPr>
        <p:spPr/>
        <p:txBody>
          <a:bodyPr/>
          <a:lstStyle>
            <a:lvl1pPr>
              <a:defRPr/>
            </a:lvl1pPr>
          </a:lstStyle>
          <a:p>
            <a:pPr>
              <a:defRPr/>
            </a:pPr>
            <a:fld id="{541B665F-05DB-4E89-BBC5-715E321B5111}"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FC2A4E6-DEE9-4AD0-ADD4-CC7BEDE9AF7C}" type="datetimeFigureOut">
              <a:rPr lang="ar-SA"/>
              <a:pPr>
                <a:defRPr/>
              </a:pPr>
              <a:t>29/04/31</a:t>
            </a:fld>
            <a:endParaRPr lang="ar-SA"/>
          </a:p>
        </p:txBody>
      </p:sp>
      <p:sp>
        <p:nvSpPr>
          <p:cNvPr id="3" name="Footer Placeholder 4"/>
          <p:cNvSpPr>
            <a:spLocks noGrp="1"/>
          </p:cNvSpPr>
          <p:nvPr>
            <p:ph type="ftr" sz="quarter" idx="11"/>
          </p:nvPr>
        </p:nvSpPr>
        <p:spPr/>
        <p:txBody>
          <a:bodyPr/>
          <a:lstStyle>
            <a:lvl1pPr>
              <a:defRPr/>
            </a:lvl1pPr>
          </a:lstStyle>
          <a:p>
            <a:pPr>
              <a:defRPr/>
            </a:pPr>
            <a:endParaRPr lang="ar-SA"/>
          </a:p>
        </p:txBody>
      </p:sp>
      <p:sp>
        <p:nvSpPr>
          <p:cNvPr id="4" name="Slide Number Placeholder 5"/>
          <p:cNvSpPr>
            <a:spLocks noGrp="1"/>
          </p:cNvSpPr>
          <p:nvPr>
            <p:ph type="sldNum" sz="quarter" idx="12"/>
          </p:nvPr>
        </p:nvSpPr>
        <p:spPr/>
        <p:txBody>
          <a:bodyPr/>
          <a:lstStyle>
            <a:lvl1pPr>
              <a:defRPr/>
            </a:lvl1pPr>
          </a:lstStyle>
          <a:p>
            <a:pPr>
              <a:defRPr/>
            </a:pPr>
            <a:fld id="{5C530EF9-7225-4F8E-8610-6A7603E405BD}"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ADC1CE6-CB10-4DA5-9E9C-C774C459022A}" type="datetimeFigureOut">
              <a:rPr lang="ar-SA"/>
              <a:pPr>
                <a:defRPr/>
              </a:pPr>
              <a:t>29/04/31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7A4DCB56-CBA5-4F9C-BC12-31B9A2A6638E}"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A3EC31-CBD6-467A-920E-8D82A115E25C}" type="datetimeFigureOut">
              <a:rPr lang="ar-SA"/>
              <a:pPr>
                <a:defRPr/>
              </a:pPr>
              <a:t>29/04/31</a:t>
            </a:fld>
            <a:endParaRPr lang="ar-SA"/>
          </a:p>
        </p:txBody>
      </p:sp>
      <p:sp>
        <p:nvSpPr>
          <p:cNvPr id="6" name="Footer Placeholder 4"/>
          <p:cNvSpPr>
            <a:spLocks noGrp="1"/>
          </p:cNvSpPr>
          <p:nvPr>
            <p:ph type="ftr" sz="quarter" idx="11"/>
          </p:nvPr>
        </p:nvSpPr>
        <p:spPr/>
        <p:txBody>
          <a:bodyPr/>
          <a:lstStyle>
            <a:lvl1pPr>
              <a:defRPr/>
            </a:lvl1pPr>
          </a:lstStyle>
          <a:p>
            <a:pPr>
              <a:defRPr/>
            </a:pPr>
            <a:endParaRPr lang="ar-SA"/>
          </a:p>
        </p:txBody>
      </p:sp>
      <p:sp>
        <p:nvSpPr>
          <p:cNvPr id="7" name="Slide Number Placeholder 5"/>
          <p:cNvSpPr>
            <a:spLocks noGrp="1"/>
          </p:cNvSpPr>
          <p:nvPr>
            <p:ph type="sldNum" sz="quarter" idx="12"/>
          </p:nvPr>
        </p:nvSpPr>
        <p:spPr/>
        <p:txBody>
          <a:bodyPr/>
          <a:lstStyle>
            <a:lvl1pPr>
              <a:defRPr/>
            </a:lvl1pPr>
          </a:lstStyle>
          <a:p>
            <a:pPr>
              <a:defRPr/>
            </a:pPr>
            <a:fld id="{8B59A143-7BCA-4846-92E5-E6F53A2C2D9E}"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591CF88-E3D6-4ACC-B3B6-7A6B67866EB6}" type="datetimeFigureOut">
              <a:rPr lang="ar-SA"/>
              <a:pPr>
                <a:defRPr/>
              </a:pPr>
              <a:t>29/04/31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3F87A019-DE20-4F8C-9D8E-E9676685F4AB}"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1" fontAlgn="base">
        <a:spcBef>
          <a:spcPct val="0"/>
        </a:spcBef>
        <a:spcAft>
          <a:spcPct val="0"/>
        </a:spcAft>
        <a:defRPr sz="4400" kern="1200">
          <a:solidFill>
            <a:schemeClr val="tx1"/>
          </a:solidFill>
          <a:latin typeface="+mj-lt"/>
          <a:ea typeface="+mj-ea"/>
          <a:cs typeface="+mj-cs"/>
        </a:defRPr>
      </a:lvl1pPr>
      <a:lvl2pPr algn="ctr" rtl="1" fontAlgn="base">
        <a:spcBef>
          <a:spcPct val="0"/>
        </a:spcBef>
        <a:spcAft>
          <a:spcPct val="0"/>
        </a:spcAft>
        <a:defRPr sz="4400">
          <a:solidFill>
            <a:schemeClr val="tx1"/>
          </a:solidFill>
          <a:latin typeface="Calibri" pitchFamily="34" charset="0"/>
          <a:cs typeface="Times New Roman" pitchFamily="18" charset="0"/>
        </a:defRPr>
      </a:lvl2pPr>
      <a:lvl3pPr algn="ctr" rtl="1" fontAlgn="base">
        <a:spcBef>
          <a:spcPct val="0"/>
        </a:spcBef>
        <a:spcAft>
          <a:spcPct val="0"/>
        </a:spcAft>
        <a:defRPr sz="4400">
          <a:solidFill>
            <a:schemeClr val="tx1"/>
          </a:solidFill>
          <a:latin typeface="Calibri" pitchFamily="34" charset="0"/>
          <a:cs typeface="Times New Roman" pitchFamily="18" charset="0"/>
        </a:defRPr>
      </a:lvl3pPr>
      <a:lvl4pPr algn="ctr" rtl="1" fontAlgn="base">
        <a:spcBef>
          <a:spcPct val="0"/>
        </a:spcBef>
        <a:spcAft>
          <a:spcPct val="0"/>
        </a:spcAft>
        <a:defRPr sz="4400">
          <a:solidFill>
            <a:schemeClr val="tx1"/>
          </a:solidFill>
          <a:latin typeface="Calibri" pitchFamily="34" charset="0"/>
          <a:cs typeface="Times New Roman" pitchFamily="18" charset="0"/>
        </a:defRPr>
      </a:lvl4pPr>
      <a:lvl5pPr algn="ctr" rtl="1" fontAlgn="base">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8625" y="2071688"/>
            <a:ext cx="8229600" cy="1143000"/>
          </a:xfrm>
        </p:spPr>
        <p:txBody>
          <a:bodyPr rtlCol="1">
            <a:noAutofit/>
          </a:bodyPr>
          <a:lstStyle/>
          <a:p>
            <a:pPr fontAlgn="auto">
              <a:spcAft>
                <a:spcPts val="0"/>
              </a:spcAft>
              <a:defRPr/>
            </a:pPr>
            <a:r>
              <a:rPr lang="en-US" sz="9600" b="1" dirty="0">
                <a:solidFill>
                  <a:schemeClr val="tx2">
                    <a:lumMod val="60000"/>
                    <a:lumOff val="40000"/>
                  </a:schemeClr>
                </a:solidFill>
                <a:latin typeface="Curlz MT" pitchFamily="82" charset="0"/>
              </a:rPr>
              <a:t>Louis </a:t>
            </a:r>
            <a:r>
              <a:rPr lang="en-US" sz="9600" b="1" dirty="0" smtClean="0">
                <a:solidFill>
                  <a:schemeClr val="tx2">
                    <a:lumMod val="60000"/>
                    <a:lumOff val="40000"/>
                  </a:schemeClr>
                </a:solidFill>
                <a:latin typeface="Curlz MT" pitchFamily="82" charset="0"/>
              </a:rPr>
              <a:t>Zukofsky</a:t>
            </a:r>
            <a:endParaRPr lang="ar-SA" sz="9600" dirty="0">
              <a:solidFill>
                <a:schemeClr val="tx2">
                  <a:lumMod val="60000"/>
                  <a:lumOff val="40000"/>
                </a:schemeClr>
              </a:solidFill>
              <a:latin typeface="Curlz MT" pitchFamily="82" charset="0"/>
            </a:endParaRPr>
          </a:p>
        </p:txBody>
      </p:sp>
      <p:pic>
        <p:nvPicPr>
          <p:cNvPr id="5" name="صورة 1" descr="Zukofsky, Louis 1904–1978"/>
          <p:cNvPicPr/>
          <p:nvPr/>
        </p:nvPicPr>
        <p:blipFill>
          <a:blip r:embed="rId3" cstate="print"/>
          <a:srcRect/>
          <a:stretch>
            <a:fillRect/>
          </a:stretch>
        </p:blipFill>
        <p:spPr bwMode="auto">
          <a:xfrm rot="605788">
            <a:off x="5786446" y="3571876"/>
            <a:ext cx="2381250" cy="2924175"/>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a:bodyPr>
          <a:lstStyle/>
          <a:p>
            <a:pPr algn="l" rtl="0" fontAlgn="auto">
              <a:spcAft>
                <a:spcPts val="0"/>
              </a:spcAft>
              <a:buClr>
                <a:schemeClr val="tx2">
                  <a:lumMod val="60000"/>
                  <a:lumOff val="40000"/>
                </a:schemeClr>
              </a:buClr>
              <a:buFont typeface="Wingdings" pitchFamily="2" charset="2"/>
              <a:buChar char="q"/>
              <a:defRPr/>
            </a:pPr>
            <a:r>
              <a:rPr lang="en-US" dirty="0" smtClean="0"/>
              <a:t>The structure of </a:t>
            </a:r>
            <a:r>
              <a:rPr lang="en-US" i="1" dirty="0" smtClean="0"/>
              <a:t>"A"</a:t>
            </a:r>
            <a:r>
              <a:rPr lang="en-US" dirty="0" smtClean="0"/>
              <a:t> is based on the fugue, a musical composition interweaving repeated elements.</a:t>
            </a:r>
          </a:p>
          <a:p>
            <a:pPr algn="l" rtl="0" fontAlgn="auto">
              <a:spcAft>
                <a:spcPts val="0"/>
              </a:spcAft>
              <a:buClr>
                <a:schemeClr val="tx2">
                  <a:lumMod val="60000"/>
                  <a:lumOff val="40000"/>
                </a:schemeClr>
              </a:buClr>
              <a:buFont typeface="Wingdings" pitchFamily="2" charset="2"/>
              <a:buChar char="q"/>
              <a:defRPr/>
            </a:pPr>
            <a:r>
              <a:rPr lang="en-US" dirty="0" smtClean="0"/>
              <a:t>The first half of </a:t>
            </a:r>
            <a:r>
              <a:rPr lang="en-US" i="1" dirty="0" smtClean="0"/>
              <a:t>"A"</a:t>
            </a:r>
            <a:r>
              <a:rPr lang="en-US" dirty="0" smtClean="0"/>
              <a:t> is easy to read.</a:t>
            </a:r>
          </a:p>
          <a:p>
            <a:pPr algn="l" rtl="0" fontAlgn="auto">
              <a:spcAft>
                <a:spcPts val="0"/>
              </a:spcAft>
              <a:buClr>
                <a:schemeClr val="tx2">
                  <a:lumMod val="60000"/>
                  <a:lumOff val="40000"/>
                </a:schemeClr>
              </a:buClr>
              <a:buFont typeface="Wingdings" pitchFamily="2" charset="2"/>
              <a:buChar char="q"/>
              <a:defRPr/>
            </a:pPr>
            <a:r>
              <a:rPr lang="en-US" dirty="0" smtClean="0"/>
              <a:t> The second half of the poem is increasingly hermetic and difficult to understand.</a:t>
            </a:r>
            <a:endParaRPr lang="ar-SA" dirty="0"/>
          </a:p>
        </p:txBody>
      </p:sp>
      <p:pic>
        <p:nvPicPr>
          <p:cNvPr id="4" name="صورة 1" descr="Zukofsky, Louis 1904–1978"/>
          <p:cNvPicPr/>
          <p:nvPr/>
        </p:nvPicPr>
        <p:blipFill>
          <a:blip r:embed="rId3" cstate="print"/>
          <a:srcRect/>
          <a:stretch>
            <a:fillRect/>
          </a:stretch>
        </p:blipFill>
        <p:spPr bwMode="auto">
          <a:xfrm>
            <a:off x="6929454" y="4786322"/>
            <a:ext cx="1857356" cy="1643074"/>
          </a:xfrm>
          <a:prstGeom prst="ellipse">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a:bodyPr>
          <a:lstStyle/>
          <a:p>
            <a:pPr algn="l" rtl="0" fontAlgn="auto">
              <a:spcAft>
                <a:spcPts val="0"/>
              </a:spcAft>
              <a:buClr>
                <a:schemeClr val="tx2">
                  <a:lumMod val="60000"/>
                  <a:lumOff val="40000"/>
                </a:schemeClr>
              </a:buClr>
              <a:buFont typeface="Wingdings" pitchFamily="2" charset="2"/>
              <a:buChar char="q"/>
              <a:defRPr/>
            </a:pPr>
            <a:r>
              <a:rPr lang="en-US" dirty="0" smtClean="0"/>
              <a:t>"</a:t>
            </a:r>
            <a:r>
              <a:rPr lang="en-US" i="1" dirty="0" smtClean="0"/>
              <a:t>'A'</a:t>
            </a:r>
            <a:r>
              <a:rPr lang="en-US" dirty="0" smtClean="0"/>
              <a:t> 1-7 is concerned with the self cut loose from the family circle and an ancient, cohesive culture.</a:t>
            </a:r>
          </a:p>
          <a:p>
            <a:pPr algn="l" rtl="0" fontAlgn="auto">
              <a:spcAft>
                <a:spcPts val="0"/>
              </a:spcAft>
              <a:buClr>
                <a:schemeClr val="tx2">
                  <a:lumMod val="60000"/>
                  <a:lumOff val="40000"/>
                </a:schemeClr>
              </a:buClr>
              <a:buFont typeface="Wingdings" pitchFamily="2" charset="2"/>
              <a:buChar char="q"/>
              <a:defRPr/>
            </a:pPr>
            <a:r>
              <a:rPr lang="en-US" dirty="0" smtClean="0"/>
              <a:t>In </a:t>
            </a:r>
            <a:r>
              <a:rPr lang="en-US" i="1" dirty="0" smtClean="0"/>
              <a:t>'A'</a:t>
            </a:r>
            <a:r>
              <a:rPr lang="en-US" dirty="0" smtClean="0"/>
              <a:t> 8-12 the poet examines and creates connections between past and present, specifically the relation of himself and his poem to history and literary tradition.</a:t>
            </a:r>
            <a:endParaRPr lang="ar-SA" dirty="0"/>
          </a:p>
        </p:txBody>
      </p:sp>
      <p:pic>
        <p:nvPicPr>
          <p:cNvPr id="4" name="صورة 1" descr="Zukofsky, Louis 1904–1978"/>
          <p:cNvPicPr/>
          <p:nvPr/>
        </p:nvPicPr>
        <p:blipFill>
          <a:blip r:embed="rId3" cstate="print"/>
          <a:srcRect/>
          <a:stretch>
            <a:fillRect/>
          </a:stretch>
        </p:blipFill>
        <p:spPr bwMode="auto">
          <a:xfrm>
            <a:off x="7072330" y="4786322"/>
            <a:ext cx="1857356" cy="1643074"/>
          </a:xfrm>
          <a:prstGeom prst="ellipse">
            <a:avLst/>
          </a:prstGeom>
          <a:ln>
            <a:noFill/>
          </a:ln>
          <a:effectLst>
            <a:softEdge rad="11250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a:bodyPr>
          <a:lstStyle/>
          <a:p>
            <a:pPr algn="l" rtl="0" fontAlgn="auto">
              <a:spcAft>
                <a:spcPts val="0"/>
              </a:spcAft>
              <a:buClr>
                <a:schemeClr val="tx2">
                  <a:lumMod val="60000"/>
                  <a:lumOff val="40000"/>
                </a:schemeClr>
              </a:buClr>
              <a:buFont typeface="Wingdings" pitchFamily="2" charset="2"/>
              <a:buChar char="q"/>
              <a:defRPr/>
            </a:pPr>
            <a:r>
              <a:rPr lang="en-US" i="1" dirty="0" smtClean="0">
                <a:cs typeface="+mj-cs"/>
              </a:rPr>
              <a:t>'A'</a:t>
            </a:r>
            <a:r>
              <a:rPr lang="en-US" dirty="0" smtClean="0">
                <a:cs typeface="+mj-cs"/>
              </a:rPr>
              <a:t> 13-20 catalogues mixed disasters and good fortune.</a:t>
            </a:r>
          </a:p>
          <a:p>
            <a:pPr algn="l" rtl="0" fontAlgn="auto">
              <a:spcAft>
                <a:spcPts val="0"/>
              </a:spcAft>
              <a:buClr>
                <a:schemeClr val="tx2">
                  <a:lumMod val="60000"/>
                  <a:lumOff val="40000"/>
                </a:schemeClr>
              </a:buClr>
              <a:buFont typeface="Wingdings" pitchFamily="2" charset="2"/>
              <a:buChar char="q"/>
              <a:defRPr/>
            </a:pPr>
            <a:r>
              <a:rPr lang="en-US" dirty="0" smtClean="0">
                <a:cs typeface="+mj-cs"/>
              </a:rPr>
              <a:t>Finally, in </a:t>
            </a:r>
            <a:r>
              <a:rPr lang="en-US" i="1" dirty="0" smtClean="0">
                <a:cs typeface="+mj-cs"/>
              </a:rPr>
              <a:t>'A'</a:t>
            </a:r>
            <a:r>
              <a:rPr lang="en-US" dirty="0" smtClean="0">
                <a:cs typeface="+mj-cs"/>
              </a:rPr>
              <a:t> 21-24 the poem expands to a comprehensive view of personal, human, and natural history.</a:t>
            </a:r>
            <a:endParaRPr lang="ar-SA" dirty="0">
              <a:cs typeface="+mj-cs"/>
            </a:endParaRPr>
          </a:p>
        </p:txBody>
      </p:sp>
      <p:pic>
        <p:nvPicPr>
          <p:cNvPr id="4" name="صورة 1" descr="Zukofsky, Louis 1904–1978"/>
          <p:cNvPicPr/>
          <p:nvPr/>
        </p:nvPicPr>
        <p:blipFill>
          <a:blip r:embed="rId3" cstate="print"/>
          <a:srcRect/>
          <a:stretch>
            <a:fillRect/>
          </a:stretch>
        </p:blipFill>
        <p:spPr bwMode="auto">
          <a:xfrm>
            <a:off x="6858016" y="4714884"/>
            <a:ext cx="1857356" cy="1643074"/>
          </a:xfrm>
          <a:prstGeom prst="ellipse">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rmAutofit/>
          </a:bodyPr>
          <a:lstStyle/>
          <a:p>
            <a:pPr fontAlgn="auto">
              <a:spcAft>
                <a:spcPts val="0"/>
              </a:spcAft>
              <a:defRPr/>
            </a:pPr>
            <a:r>
              <a:rPr lang="en-US" sz="4800" b="1" dirty="0">
                <a:solidFill>
                  <a:schemeClr val="tx2">
                    <a:lumMod val="60000"/>
                    <a:lumOff val="40000"/>
                  </a:schemeClr>
                </a:solidFill>
                <a:latin typeface="Curlz MT" pitchFamily="82" charset="0"/>
              </a:rPr>
              <a:t>Louis Zukofsky and his </a:t>
            </a:r>
            <a:r>
              <a:rPr lang="en-US" sz="4800" b="1" dirty="0" smtClean="0">
                <a:solidFill>
                  <a:schemeClr val="tx2">
                    <a:lumMod val="60000"/>
                    <a:lumOff val="40000"/>
                  </a:schemeClr>
                </a:solidFill>
                <a:latin typeface="Curlz MT" pitchFamily="82" charset="0"/>
              </a:rPr>
              <a:t>objectivism </a:t>
            </a:r>
            <a:endParaRPr lang="ar-SA" sz="4800" dirty="0">
              <a:solidFill>
                <a:schemeClr val="tx2">
                  <a:lumMod val="60000"/>
                  <a:lumOff val="40000"/>
                </a:schemeClr>
              </a:solidFill>
              <a:latin typeface="Curlz MT" pitchFamily="82" charset="0"/>
            </a:endParaRPr>
          </a:p>
        </p:txBody>
      </p:sp>
      <p:sp>
        <p:nvSpPr>
          <p:cNvPr id="3" name="Content Placeholder 2"/>
          <p:cNvSpPr>
            <a:spLocks noGrp="1"/>
          </p:cNvSpPr>
          <p:nvPr>
            <p:ph idx="1"/>
          </p:nvPr>
        </p:nvSpPr>
        <p:spPr>
          <a:xfrm>
            <a:off x="457200" y="1428750"/>
            <a:ext cx="8229600" cy="4697413"/>
          </a:xfrm>
        </p:spPr>
        <p:txBody>
          <a:bodyPr rtlCol="1">
            <a:normAutofit/>
          </a:bodyPr>
          <a:lstStyle/>
          <a:p>
            <a:pPr algn="l" rtl="0" fontAlgn="auto">
              <a:spcAft>
                <a:spcPts val="0"/>
              </a:spcAft>
              <a:buFont typeface="Arial" pitchFamily="34" charset="0"/>
              <a:buNone/>
              <a:defRPr/>
            </a:pPr>
            <a:r>
              <a:rPr lang="en-US" dirty="0">
                <a:cs typeface="+mj-cs"/>
              </a:rPr>
              <a:t>His poems consists largely of conceptual "objects" that have major implications in human experience. As such, the objects of this poem might be as follows</a:t>
            </a:r>
            <a:r>
              <a:rPr lang="en-US" dirty="0" smtClean="0">
                <a:cs typeface="+mj-cs"/>
              </a:rPr>
              <a:t>:</a:t>
            </a:r>
          </a:p>
          <a:p>
            <a:pPr algn="l" rtl="0" fontAlgn="auto">
              <a:spcAft>
                <a:spcPts val="0"/>
              </a:spcAft>
              <a:buClr>
                <a:schemeClr val="tx2">
                  <a:lumMod val="60000"/>
                  <a:lumOff val="40000"/>
                </a:schemeClr>
              </a:buClr>
              <a:buFont typeface="Wingdings" pitchFamily="2" charset="2"/>
              <a:buChar char="q"/>
              <a:defRPr/>
            </a:pPr>
            <a:r>
              <a:rPr lang="en-US" dirty="0" smtClean="0">
                <a:cs typeface="+mj-cs"/>
              </a:rPr>
              <a:t> </a:t>
            </a:r>
            <a:r>
              <a:rPr lang="en-US" dirty="0">
                <a:cs typeface="+mj-cs"/>
              </a:rPr>
              <a:t>Cavalcanti's original poem (and its themes</a:t>
            </a:r>
            <a:r>
              <a:rPr lang="en-US" dirty="0" smtClean="0">
                <a:cs typeface="+mj-cs"/>
              </a:rPr>
              <a:t>)</a:t>
            </a:r>
            <a:endParaRPr lang="en-US" dirty="0">
              <a:cs typeface="+mj-cs"/>
            </a:endParaRPr>
          </a:p>
          <a:p>
            <a:pPr algn="l" rtl="0" fontAlgn="auto">
              <a:spcAft>
                <a:spcPts val="0"/>
              </a:spcAft>
              <a:buClr>
                <a:schemeClr val="tx2">
                  <a:lumMod val="60000"/>
                  <a:lumOff val="40000"/>
                </a:schemeClr>
              </a:buClr>
              <a:buFont typeface="Wingdings" pitchFamily="2" charset="2"/>
              <a:buChar char="q"/>
              <a:defRPr/>
            </a:pPr>
            <a:r>
              <a:rPr lang="en-US" dirty="0" smtClean="0">
                <a:cs typeface="+mj-cs"/>
              </a:rPr>
              <a:t>human </a:t>
            </a:r>
            <a:r>
              <a:rPr lang="en-US" dirty="0">
                <a:cs typeface="+mj-cs"/>
              </a:rPr>
              <a:t>alienation and subservience to economic structures and value systems; "virtuous" duplicity; and abstraction itself</a:t>
            </a:r>
            <a:endParaRPr lang="ar-SA" dirty="0">
              <a:cs typeface="+mj-cs"/>
            </a:endParaRPr>
          </a:p>
        </p:txBody>
      </p:sp>
      <p:pic>
        <p:nvPicPr>
          <p:cNvPr id="4" name="صورة 1" descr="Zukofsky, Louis 1904–1978"/>
          <p:cNvPicPr/>
          <p:nvPr/>
        </p:nvPicPr>
        <p:blipFill>
          <a:blip r:embed="rId3" cstate="print"/>
          <a:srcRect/>
          <a:stretch>
            <a:fillRect/>
          </a:stretch>
        </p:blipFill>
        <p:spPr bwMode="auto">
          <a:xfrm>
            <a:off x="7286644" y="5214926"/>
            <a:ext cx="1857356" cy="1643074"/>
          </a:xfrm>
          <a:prstGeom prst="ellipse">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a:bodyPr>
          <a:lstStyle/>
          <a:p>
            <a:pPr algn="l" fontAlgn="auto">
              <a:spcAft>
                <a:spcPts val="0"/>
              </a:spcAft>
              <a:buFont typeface="Arial" pitchFamily="34" charset="0"/>
              <a:buNone/>
              <a:defRPr/>
            </a:pPr>
            <a:r>
              <a:rPr lang="en-US" dirty="0">
                <a:cs typeface="+mj-cs"/>
              </a:rPr>
              <a:t>Zukofsky embarks on an analysis of human phenomena, stepping into a realm of abstraction that has genuine bearing on human experience. He leans toward an ethical solution, wherein alienation is struggled against by sincere application of clear vision and a guileless mind. </a:t>
            </a:r>
            <a:endParaRPr lang="ar-SA" dirty="0">
              <a:cs typeface="+mj-cs"/>
            </a:endParaRPr>
          </a:p>
        </p:txBody>
      </p:sp>
      <p:pic>
        <p:nvPicPr>
          <p:cNvPr id="4" name="صورة 1" descr="Zukofsky, Louis 1904–1978"/>
          <p:cNvPicPr/>
          <p:nvPr/>
        </p:nvPicPr>
        <p:blipFill>
          <a:blip r:embed="rId3" cstate="print"/>
          <a:srcRect/>
          <a:stretch>
            <a:fillRect/>
          </a:stretch>
        </p:blipFill>
        <p:spPr bwMode="auto">
          <a:xfrm>
            <a:off x="6715140" y="4929198"/>
            <a:ext cx="1857356" cy="1643074"/>
          </a:xfrm>
          <a:prstGeom prst="ellipse">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fontScale="92500" lnSpcReduction="20000"/>
          </a:bodyPr>
          <a:lstStyle/>
          <a:p>
            <a:pPr algn="l" rtl="0" fontAlgn="auto">
              <a:spcAft>
                <a:spcPts val="0"/>
              </a:spcAft>
              <a:buFont typeface="Arial" pitchFamily="34" charset="0"/>
              <a:buNone/>
              <a:defRPr/>
            </a:pPr>
            <a:r>
              <a:rPr lang="en-US" dirty="0">
                <a:cs typeface="+mj-cs"/>
              </a:rPr>
              <a:t>Further, rather than establishing a rhetorical argument by which a reader can be persuaded, Zukofsky creates an enactment of the poem's subject material (an experience of traveling through the confusions of ideological abstraction) wherein the "objects" of  poems perception carry associations, history, and contrary meanings that come into a dynamic sense of play that, rather than concluding into a neat summary statement, continue to expand beyond the simplicity of conventional rhetoric and authorial </a:t>
            </a:r>
            <a:r>
              <a:rPr lang="en-US" dirty="0" smtClean="0">
                <a:cs typeface="+mj-cs"/>
              </a:rPr>
              <a:t>intent .</a:t>
            </a:r>
            <a:endParaRPr lang="ar-SA" dirty="0">
              <a:cs typeface="+mj-cs"/>
            </a:endParaRPr>
          </a:p>
        </p:txBody>
      </p:sp>
      <p:pic>
        <p:nvPicPr>
          <p:cNvPr id="4" name="صورة 1" descr="Zukofsky, Louis 1904–1978"/>
          <p:cNvPicPr/>
          <p:nvPr/>
        </p:nvPicPr>
        <p:blipFill>
          <a:blip r:embed="rId3" cstate="print"/>
          <a:srcRect/>
          <a:stretch>
            <a:fillRect/>
          </a:stretch>
        </p:blipFill>
        <p:spPr bwMode="auto">
          <a:xfrm>
            <a:off x="7072330" y="214290"/>
            <a:ext cx="1857356" cy="1643074"/>
          </a:xfrm>
          <a:prstGeom prst="ellipse">
            <a:avLst/>
          </a:prstGeom>
          <a:ln>
            <a:noFill/>
          </a:ln>
          <a:effectLst>
            <a:softEdge rad="112500"/>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Autofit/>
          </a:bodyPr>
          <a:lstStyle/>
          <a:p>
            <a:pPr fontAlgn="auto">
              <a:spcAft>
                <a:spcPts val="0"/>
              </a:spcAft>
              <a:defRPr/>
            </a:pPr>
            <a:r>
              <a:rPr lang="en-US" sz="8000" dirty="0" smtClean="0">
                <a:solidFill>
                  <a:schemeClr val="tx2">
                    <a:lumMod val="60000"/>
                    <a:lumOff val="40000"/>
                  </a:schemeClr>
                </a:solidFill>
                <a:latin typeface="Curlz MT" pitchFamily="82" charset="0"/>
              </a:rPr>
              <a:t>Thank You ..</a:t>
            </a:r>
            <a:endParaRPr lang="ar-SA" sz="8000" dirty="0">
              <a:solidFill>
                <a:schemeClr val="tx2">
                  <a:lumMod val="60000"/>
                  <a:lumOff val="40000"/>
                </a:schemeClr>
              </a:solidFill>
              <a:latin typeface="Curlz MT" pitchFamily="82" charset="0"/>
            </a:endParaRPr>
          </a:p>
        </p:txBody>
      </p:sp>
      <p:sp>
        <p:nvSpPr>
          <p:cNvPr id="3" name="Content Placeholder 2"/>
          <p:cNvSpPr>
            <a:spLocks noGrp="1"/>
          </p:cNvSpPr>
          <p:nvPr>
            <p:ph idx="1"/>
          </p:nvPr>
        </p:nvSpPr>
        <p:spPr/>
        <p:txBody>
          <a:bodyPr rtlCol="1">
            <a:normAutofit/>
          </a:bodyPr>
          <a:lstStyle/>
          <a:p>
            <a:pPr algn="ctr" fontAlgn="auto">
              <a:spcAft>
                <a:spcPts val="0"/>
              </a:spcAft>
              <a:buFont typeface="Arial" pitchFamily="34" charset="0"/>
              <a:buNone/>
              <a:defRPr/>
            </a:pPr>
            <a:r>
              <a:rPr lang="en-US" sz="4800" dirty="0" smtClean="0">
                <a:solidFill>
                  <a:schemeClr val="tx2">
                    <a:lumMod val="60000"/>
                    <a:lumOff val="40000"/>
                  </a:schemeClr>
                </a:solidFill>
                <a:latin typeface="Curlz MT" pitchFamily="82" charset="0"/>
              </a:rPr>
              <a:t>Done By :</a:t>
            </a:r>
          </a:p>
          <a:p>
            <a:pPr algn="ctr" fontAlgn="auto">
              <a:spcAft>
                <a:spcPts val="0"/>
              </a:spcAft>
              <a:buFont typeface="Arial" pitchFamily="34" charset="0"/>
              <a:buNone/>
              <a:defRPr/>
            </a:pPr>
            <a:r>
              <a:rPr lang="en-US" sz="4000" dirty="0" err="1" smtClean="0">
                <a:latin typeface="Curlz MT" pitchFamily="82" charset="0"/>
              </a:rPr>
              <a:t>Ahlam</a:t>
            </a:r>
            <a:r>
              <a:rPr lang="en-US" sz="4000" dirty="0" smtClean="0">
                <a:latin typeface="Curlz MT" pitchFamily="82" charset="0"/>
              </a:rPr>
              <a:t> </a:t>
            </a:r>
          </a:p>
          <a:p>
            <a:pPr algn="ctr" fontAlgn="auto">
              <a:spcAft>
                <a:spcPts val="0"/>
              </a:spcAft>
              <a:buFont typeface="Arial" pitchFamily="34" charset="0"/>
              <a:buNone/>
              <a:defRPr/>
            </a:pPr>
            <a:r>
              <a:rPr lang="en-US" sz="4000" dirty="0" err="1" smtClean="0">
                <a:latin typeface="Curlz MT" pitchFamily="82" charset="0"/>
              </a:rPr>
              <a:t>Hanan</a:t>
            </a:r>
            <a:r>
              <a:rPr lang="en-US" sz="4000" dirty="0" smtClean="0">
                <a:latin typeface="Curlz MT" pitchFamily="82" charset="0"/>
              </a:rPr>
              <a:t> </a:t>
            </a:r>
          </a:p>
          <a:p>
            <a:pPr algn="ctr" fontAlgn="auto">
              <a:spcAft>
                <a:spcPts val="0"/>
              </a:spcAft>
              <a:buFont typeface="Arial" pitchFamily="34" charset="0"/>
              <a:buNone/>
              <a:defRPr/>
            </a:pPr>
            <a:r>
              <a:rPr lang="en-US" sz="4000" dirty="0" err="1" smtClean="0">
                <a:latin typeface="Curlz MT" pitchFamily="82" charset="0"/>
              </a:rPr>
              <a:t>Kholoud</a:t>
            </a:r>
            <a:endParaRPr lang="en-US" sz="4000" dirty="0" smtClean="0">
              <a:latin typeface="Curlz MT" pitchFamily="82" charset="0"/>
            </a:endParaRPr>
          </a:p>
          <a:p>
            <a:pPr algn="ctr" fontAlgn="auto">
              <a:spcAft>
                <a:spcPts val="0"/>
              </a:spcAft>
              <a:buFont typeface="Arial" pitchFamily="34" charset="0"/>
              <a:buNone/>
              <a:defRPr/>
            </a:pPr>
            <a:r>
              <a:rPr lang="en-US" sz="4000" dirty="0" smtClean="0">
                <a:latin typeface="Curlz MT" pitchFamily="82" charset="0"/>
              </a:rPr>
              <a:t>Tahani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rtlCol="1">
            <a:noAutofit/>
          </a:bodyPr>
          <a:lstStyle/>
          <a:p>
            <a:pPr fontAlgn="auto">
              <a:spcAft>
                <a:spcPts val="0"/>
              </a:spcAft>
              <a:defRPr/>
            </a:pPr>
            <a:r>
              <a:rPr lang="en-US" sz="8000" dirty="0" smtClean="0">
                <a:solidFill>
                  <a:schemeClr val="tx2">
                    <a:lumMod val="60000"/>
                    <a:lumOff val="40000"/>
                  </a:schemeClr>
                </a:solidFill>
                <a:latin typeface="Curlz MT" pitchFamily="82" charset="0"/>
              </a:rPr>
              <a:t>His Life ..</a:t>
            </a:r>
            <a:endParaRPr lang="ar-SA" sz="8000" dirty="0">
              <a:solidFill>
                <a:schemeClr val="tx2">
                  <a:lumMod val="60000"/>
                  <a:lumOff val="40000"/>
                </a:schemeClr>
              </a:solidFill>
              <a:latin typeface="Curlz MT" pitchFamily="82" charset="0"/>
            </a:endParaRPr>
          </a:p>
        </p:txBody>
      </p:sp>
      <p:sp>
        <p:nvSpPr>
          <p:cNvPr id="6" name="Content Placeholder 5"/>
          <p:cNvSpPr>
            <a:spLocks noGrp="1"/>
          </p:cNvSpPr>
          <p:nvPr>
            <p:ph idx="1"/>
          </p:nvPr>
        </p:nvSpPr>
        <p:spPr/>
        <p:txBody>
          <a:bodyPr rtlCol="1">
            <a:normAutofit lnSpcReduction="10000"/>
          </a:bodyPr>
          <a:lstStyle/>
          <a:p>
            <a:pPr algn="l" rtl="0" fontAlgn="auto">
              <a:spcAft>
                <a:spcPts val="0"/>
              </a:spcAft>
              <a:buClr>
                <a:schemeClr val="tx2">
                  <a:lumMod val="60000"/>
                  <a:lumOff val="40000"/>
                </a:schemeClr>
              </a:buClr>
              <a:buFont typeface="Wingdings" pitchFamily="2" charset="2"/>
              <a:buChar char="q"/>
              <a:defRPr/>
            </a:pPr>
            <a:r>
              <a:rPr lang="en-US" dirty="0"/>
              <a:t>Loious Zukofsky was one of the most important second-generation American modernist poet. He was co-founder and primary theorist of the Objectivist group of poets and was to be an important influence on subsequent generations of poets in America and abroad.</a:t>
            </a:r>
          </a:p>
          <a:p>
            <a:pPr algn="l" rtl="0" fontAlgn="auto">
              <a:spcAft>
                <a:spcPts val="0"/>
              </a:spcAft>
              <a:buClr>
                <a:schemeClr val="tx2">
                  <a:lumMod val="60000"/>
                  <a:lumOff val="40000"/>
                </a:schemeClr>
              </a:buClr>
              <a:buFont typeface="Wingdings" pitchFamily="2" charset="2"/>
              <a:buChar char="q"/>
              <a:defRPr/>
            </a:pPr>
            <a:r>
              <a:rPr lang="en-US" dirty="0"/>
              <a:t>He was born in New York of Jewish parents and grow up speaking Yiddish.</a:t>
            </a:r>
            <a:endParaRPr lang="ar-SA" dirty="0"/>
          </a:p>
        </p:txBody>
      </p:sp>
      <p:pic>
        <p:nvPicPr>
          <p:cNvPr id="7" name="صورة 1" descr="Zukofsky, Louis 1904–1978"/>
          <p:cNvPicPr/>
          <p:nvPr/>
        </p:nvPicPr>
        <p:blipFill>
          <a:blip r:embed="rId3" cstate="print"/>
          <a:srcRect/>
          <a:stretch>
            <a:fillRect/>
          </a:stretch>
        </p:blipFill>
        <p:spPr bwMode="auto">
          <a:xfrm>
            <a:off x="7072330" y="500042"/>
            <a:ext cx="1857356" cy="1643074"/>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a:xfrm>
            <a:off x="500063" y="1428750"/>
            <a:ext cx="8229600" cy="4525963"/>
          </a:xfrm>
        </p:spPr>
        <p:txBody>
          <a:bodyPr rtlCol="1">
            <a:normAutofit fontScale="92500" lnSpcReduction="10000"/>
          </a:bodyPr>
          <a:lstStyle/>
          <a:p>
            <a:pPr algn="l" rtl="0" fontAlgn="auto">
              <a:spcAft>
                <a:spcPts val="0"/>
              </a:spcAft>
              <a:buClr>
                <a:schemeClr val="tx2">
                  <a:lumMod val="60000"/>
                  <a:lumOff val="40000"/>
                </a:schemeClr>
              </a:buClr>
              <a:buFont typeface="Wingdings" pitchFamily="2" charset="2"/>
              <a:buChar char="q"/>
              <a:defRPr/>
            </a:pPr>
            <a:r>
              <a:rPr lang="en-US" dirty="0"/>
              <a:t>He entered Columbia University at the age of 16 and completed his graduate studies there in 1924.</a:t>
            </a:r>
            <a:r>
              <a:rPr lang="ar-SA" dirty="0"/>
              <a:t>  </a:t>
            </a:r>
            <a:endParaRPr lang="en-US" dirty="0"/>
          </a:p>
          <a:p>
            <a:pPr algn="l" rtl="0" fontAlgn="auto">
              <a:spcAft>
                <a:spcPts val="0"/>
              </a:spcAft>
              <a:buClr>
                <a:schemeClr val="tx2">
                  <a:lumMod val="60000"/>
                  <a:lumOff val="40000"/>
                </a:schemeClr>
              </a:buClr>
              <a:buFont typeface="Wingdings" pitchFamily="2" charset="2"/>
              <a:buChar char="q"/>
              <a:defRPr/>
            </a:pPr>
            <a:r>
              <a:rPr lang="en-US" dirty="0"/>
              <a:t>In 1926, Zukofsky wrote "Poem Beginning 'The'" and sent it to the poet Ezra Pound in Italy.</a:t>
            </a:r>
          </a:p>
          <a:p>
            <a:pPr algn="l" rtl="0" fontAlgn="auto">
              <a:spcAft>
                <a:spcPts val="0"/>
              </a:spcAft>
              <a:buClr>
                <a:schemeClr val="tx2">
                  <a:lumMod val="60000"/>
                  <a:lumOff val="40000"/>
                </a:schemeClr>
              </a:buClr>
              <a:buFont typeface="Wingdings" pitchFamily="2" charset="2"/>
              <a:buChar char="q"/>
              <a:defRPr/>
            </a:pPr>
            <a:r>
              <a:rPr lang="en-US" dirty="0"/>
              <a:t>Pound responded and published it in the Spring 1928 issue of his journal </a:t>
            </a:r>
            <a:r>
              <a:rPr lang="en-US" i="1" dirty="0"/>
              <a:t>Exile.</a:t>
            </a:r>
            <a:endParaRPr lang="en-US" dirty="0"/>
          </a:p>
          <a:p>
            <a:pPr algn="l" rtl="0" fontAlgn="auto">
              <a:spcAft>
                <a:spcPts val="0"/>
              </a:spcAft>
              <a:buClr>
                <a:schemeClr val="tx2">
                  <a:lumMod val="60000"/>
                  <a:lumOff val="40000"/>
                </a:schemeClr>
              </a:buClr>
              <a:buFont typeface="Wingdings" pitchFamily="2" charset="2"/>
              <a:buChar char="q"/>
              <a:defRPr/>
            </a:pPr>
            <a:r>
              <a:rPr lang="en-US" dirty="0"/>
              <a:t>In 1928 Zukofsky began </a:t>
            </a:r>
            <a:r>
              <a:rPr lang="en-US" i="1" dirty="0"/>
              <a:t>"A,"</a:t>
            </a:r>
            <a:r>
              <a:rPr lang="en-US" dirty="0"/>
              <a:t> a poem projected as having twenty-four discrete sections, the first seven of which he composed by 1930.</a:t>
            </a:r>
          </a:p>
          <a:p>
            <a:pPr fontAlgn="auto">
              <a:spcAft>
                <a:spcPts val="0"/>
              </a:spcAft>
              <a:buFont typeface="Arial" pitchFamily="34" charset="0"/>
              <a:buNone/>
              <a:defRPr/>
            </a:pPr>
            <a:endParaRPr lang="ar-SA" dirty="0"/>
          </a:p>
        </p:txBody>
      </p:sp>
      <p:pic>
        <p:nvPicPr>
          <p:cNvPr id="4" name="صورة 1" descr="Zukofsky, Louis 1904–1978"/>
          <p:cNvPicPr/>
          <p:nvPr/>
        </p:nvPicPr>
        <p:blipFill>
          <a:blip r:embed="rId3" cstate="print"/>
          <a:srcRect/>
          <a:stretch>
            <a:fillRect/>
          </a:stretch>
        </p:blipFill>
        <p:spPr bwMode="auto">
          <a:xfrm>
            <a:off x="7643834" y="5253037"/>
            <a:ext cx="1262063" cy="1604963"/>
          </a:xfrm>
          <a:prstGeom prst="ellipse">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rtlCol="1">
            <a:normAutofit lnSpcReduction="10000"/>
          </a:bodyPr>
          <a:lstStyle/>
          <a:p>
            <a:pPr algn="l" rtl="0" fontAlgn="auto">
              <a:spcAft>
                <a:spcPts val="0"/>
              </a:spcAft>
              <a:buClr>
                <a:schemeClr val="tx2">
                  <a:lumMod val="60000"/>
                  <a:lumOff val="40000"/>
                </a:schemeClr>
              </a:buClr>
              <a:buFont typeface="Wingdings" pitchFamily="2" charset="2"/>
              <a:buChar char="q"/>
              <a:defRPr/>
            </a:pPr>
            <a:r>
              <a:rPr lang="en-US" dirty="0"/>
              <a:t>He also taught English at the University of Wisconsin in 1930 and 1931.</a:t>
            </a:r>
          </a:p>
          <a:p>
            <a:pPr algn="l" rtl="0" fontAlgn="auto">
              <a:spcAft>
                <a:spcPts val="0"/>
              </a:spcAft>
              <a:buClr>
                <a:schemeClr val="tx2">
                  <a:lumMod val="60000"/>
                  <a:lumOff val="40000"/>
                </a:schemeClr>
              </a:buClr>
              <a:buFont typeface="Wingdings" pitchFamily="2" charset="2"/>
              <a:buChar char="q"/>
              <a:defRPr/>
            </a:pPr>
            <a:r>
              <a:rPr lang="en-US" dirty="0"/>
              <a:t>Zukofsky returned to </a:t>
            </a:r>
            <a:r>
              <a:rPr lang="en-US" i="1" dirty="0"/>
              <a:t>"A"</a:t>
            </a:r>
            <a:r>
              <a:rPr lang="en-US" dirty="0"/>
              <a:t> in 1935, writing sections 8 through 10 over the course of the next five years.</a:t>
            </a:r>
          </a:p>
          <a:p>
            <a:pPr algn="l" rtl="0" fontAlgn="auto">
              <a:spcAft>
                <a:spcPts val="0"/>
              </a:spcAft>
              <a:buClr>
                <a:schemeClr val="tx2">
                  <a:lumMod val="60000"/>
                  <a:lumOff val="40000"/>
                </a:schemeClr>
              </a:buClr>
              <a:buFont typeface="Wingdings" pitchFamily="2" charset="2"/>
              <a:buChar char="q"/>
              <a:defRPr/>
            </a:pPr>
            <a:r>
              <a:rPr lang="en-US" dirty="0"/>
              <a:t>In 1947 he became a professor of English at the Polytechnic Institute of Brooklyn, where he taught for nearly two decades.</a:t>
            </a:r>
          </a:p>
          <a:p>
            <a:pPr algn="l" rtl="0" fontAlgn="auto">
              <a:spcAft>
                <a:spcPts val="0"/>
              </a:spcAft>
              <a:buClr>
                <a:schemeClr val="tx2">
                  <a:lumMod val="60000"/>
                  <a:lumOff val="40000"/>
                </a:schemeClr>
              </a:buClr>
              <a:buFont typeface="Wingdings" pitchFamily="2" charset="2"/>
              <a:buChar char="q"/>
              <a:defRPr/>
            </a:pPr>
            <a:r>
              <a:rPr lang="en-US" dirty="0"/>
              <a:t>He died in 1978.</a:t>
            </a:r>
            <a:endParaRPr lang="ar-SA" dirty="0"/>
          </a:p>
        </p:txBody>
      </p:sp>
      <p:pic>
        <p:nvPicPr>
          <p:cNvPr id="4" name="صورة 1" descr="Zukofsky, Louis 1904–1978"/>
          <p:cNvPicPr/>
          <p:nvPr/>
        </p:nvPicPr>
        <p:blipFill>
          <a:blip r:embed="rId3" cstate="print"/>
          <a:srcRect/>
          <a:stretch>
            <a:fillRect/>
          </a:stretch>
        </p:blipFill>
        <p:spPr bwMode="auto">
          <a:xfrm>
            <a:off x="7000892" y="5143512"/>
            <a:ext cx="1428760" cy="1390649"/>
          </a:xfrm>
          <a:prstGeom prst="ellipse">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noAutofit/>
          </a:bodyPr>
          <a:lstStyle/>
          <a:p>
            <a:pPr fontAlgn="auto">
              <a:spcAft>
                <a:spcPts val="0"/>
              </a:spcAft>
              <a:defRPr/>
            </a:pPr>
            <a:r>
              <a:rPr lang="en-US" sz="8000" dirty="0" smtClean="0">
                <a:solidFill>
                  <a:schemeClr val="tx2">
                    <a:lumMod val="60000"/>
                    <a:lumOff val="40000"/>
                  </a:schemeClr>
                </a:solidFill>
                <a:latin typeface="Curlz MT" pitchFamily="82" charset="0"/>
              </a:rPr>
              <a:t>Major works..</a:t>
            </a:r>
            <a:endParaRPr lang="ar-SA" sz="8000" dirty="0">
              <a:solidFill>
                <a:schemeClr val="tx2">
                  <a:lumMod val="60000"/>
                  <a:lumOff val="40000"/>
                </a:schemeClr>
              </a:solidFill>
              <a:latin typeface="Curlz MT" pitchFamily="82" charset="0"/>
            </a:endParaRPr>
          </a:p>
        </p:txBody>
      </p:sp>
      <p:sp>
        <p:nvSpPr>
          <p:cNvPr id="22530" name="Content Placeholder 2"/>
          <p:cNvSpPr>
            <a:spLocks noGrp="1"/>
          </p:cNvSpPr>
          <p:nvPr>
            <p:ph idx="1"/>
          </p:nvPr>
        </p:nvSpPr>
        <p:spPr/>
        <p:txBody>
          <a:bodyPr/>
          <a:lstStyle/>
          <a:p>
            <a:pPr algn="l">
              <a:buFont typeface="Arial" charset="0"/>
              <a:buNone/>
            </a:pPr>
            <a:r>
              <a:rPr lang="en-US" smtClean="0">
                <a:cs typeface="Arial" charset="0"/>
              </a:rPr>
              <a:t>Zukofsky's early works express a concern with social oppression and class struggle. For example, the poem "Mantis" considers the plight of New York City's poor through a meditation on the presence of a praying mantis in the subway. </a:t>
            </a:r>
            <a:endParaRPr lang="ar-SA" smtClean="0"/>
          </a:p>
        </p:txBody>
      </p:sp>
      <p:pic>
        <p:nvPicPr>
          <p:cNvPr id="4" name="صورة 1" descr="Zukofsky, Louis 1904–1978"/>
          <p:cNvPicPr/>
          <p:nvPr/>
        </p:nvPicPr>
        <p:blipFill>
          <a:blip r:embed="rId3" cstate="print"/>
          <a:srcRect/>
          <a:stretch>
            <a:fillRect/>
          </a:stretch>
        </p:blipFill>
        <p:spPr bwMode="auto">
          <a:xfrm>
            <a:off x="7072330" y="4857760"/>
            <a:ext cx="1857356" cy="1643074"/>
          </a:xfrm>
          <a:prstGeom prst="ellipse">
            <a:avLst/>
          </a:prstGeom>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endParaRPr lang="ar-SA" smtClean="0"/>
          </a:p>
        </p:txBody>
      </p:sp>
      <p:sp>
        <p:nvSpPr>
          <p:cNvPr id="24578" name="Content Placeholder 2"/>
          <p:cNvSpPr>
            <a:spLocks noGrp="1"/>
          </p:cNvSpPr>
          <p:nvPr>
            <p:ph idx="1"/>
          </p:nvPr>
        </p:nvSpPr>
        <p:spPr/>
        <p:txBody>
          <a:bodyPr/>
          <a:lstStyle/>
          <a:p>
            <a:pPr algn="l" rtl="0">
              <a:buFont typeface="Arial" charset="0"/>
              <a:buNone/>
            </a:pPr>
            <a:r>
              <a:rPr lang="en-US" smtClean="0">
                <a:cs typeface="Arial" charset="0"/>
              </a:rPr>
              <a:t>The theme of "Mantis" is overtly political: the praying mantis becomes a symbol of the poor, lost and harried in a harshly mechanical world. "'Mantis,' an Interpretation," describes the compositional process of "Mantis."</a:t>
            </a:r>
            <a:endParaRPr lang="ar-SA" smtClean="0"/>
          </a:p>
        </p:txBody>
      </p:sp>
      <p:pic>
        <p:nvPicPr>
          <p:cNvPr id="4" name="صورة 1" descr="Zukofsky, Louis 1904–1978"/>
          <p:cNvPicPr/>
          <p:nvPr/>
        </p:nvPicPr>
        <p:blipFill>
          <a:blip r:embed="rId3" cstate="print"/>
          <a:srcRect/>
          <a:stretch>
            <a:fillRect/>
          </a:stretch>
        </p:blipFill>
        <p:spPr bwMode="auto">
          <a:xfrm>
            <a:off x="7072330" y="142852"/>
            <a:ext cx="1857356" cy="1643074"/>
          </a:xfrm>
          <a:prstGeom prst="ellipse">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457200" y="274638"/>
            <a:ext cx="8229600" cy="490537"/>
          </a:xfrm>
        </p:spPr>
        <p:txBody>
          <a:bodyPr/>
          <a:lstStyle/>
          <a:p>
            <a:endParaRPr lang="ar-SA" sz="4000" smtClean="0"/>
          </a:p>
        </p:txBody>
      </p:sp>
      <p:sp>
        <p:nvSpPr>
          <p:cNvPr id="26626" name="Content Placeholder 2"/>
          <p:cNvSpPr>
            <a:spLocks noGrp="1"/>
          </p:cNvSpPr>
          <p:nvPr>
            <p:ph idx="1"/>
          </p:nvPr>
        </p:nvSpPr>
        <p:spPr>
          <a:xfrm>
            <a:off x="468313" y="908050"/>
            <a:ext cx="8229600" cy="4525963"/>
          </a:xfrm>
        </p:spPr>
        <p:txBody>
          <a:bodyPr/>
          <a:lstStyle/>
          <a:p>
            <a:pPr algn="l" rtl="0"/>
            <a:r>
              <a:rPr lang="en-US" smtClean="0">
                <a:cs typeface="Arial" charset="0"/>
              </a:rPr>
              <a:t>Also concerned with the modern political and historical situation, "Poem Beginning 'The'" addresses Zukofsky's uncertainty about the creation of relevant and significant poetry in the context of twentieth-century economic, cultural, and military upheaval. </a:t>
            </a:r>
            <a:endParaRPr lang="ar-SA" smtClean="0"/>
          </a:p>
          <a:p>
            <a:pPr algn="l" rtl="0"/>
            <a:r>
              <a:rPr lang="en-US" smtClean="0">
                <a:cs typeface="Arial" charset="0"/>
              </a:rPr>
              <a:t>Here he also examines his identity as an individual torn between his roots in the rich, ancient Jewish culture and his presence in callow, secular western society.</a:t>
            </a:r>
            <a:endParaRPr lang="ar-SA" smtClean="0"/>
          </a:p>
        </p:txBody>
      </p:sp>
      <p:pic>
        <p:nvPicPr>
          <p:cNvPr id="4" name="صورة 1" descr="Zukofsky, Louis 1904–1978"/>
          <p:cNvPicPr/>
          <p:nvPr/>
        </p:nvPicPr>
        <p:blipFill>
          <a:blip r:embed="rId3" cstate="print"/>
          <a:srcRect/>
          <a:stretch>
            <a:fillRect/>
          </a:stretch>
        </p:blipFill>
        <p:spPr bwMode="auto">
          <a:xfrm>
            <a:off x="7281878" y="5208593"/>
            <a:ext cx="1857355" cy="1643074"/>
          </a:xfrm>
          <a:prstGeom prst="ellipse">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57200" y="274638"/>
            <a:ext cx="8229600" cy="939800"/>
          </a:xfrm>
        </p:spPr>
        <p:txBody>
          <a:bodyPr/>
          <a:lstStyle/>
          <a:p>
            <a:endParaRPr lang="ar-SA" smtClean="0"/>
          </a:p>
        </p:txBody>
      </p:sp>
      <p:sp>
        <p:nvSpPr>
          <p:cNvPr id="3" name="Content Placeholder 2"/>
          <p:cNvSpPr>
            <a:spLocks noGrp="1"/>
          </p:cNvSpPr>
          <p:nvPr>
            <p:ph idx="1"/>
          </p:nvPr>
        </p:nvSpPr>
        <p:spPr>
          <a:xfrm>
            <a:off x="457200" y="1643063"/>
            <a:ext cx="8229600" cy="4483100"/>
          </a:xfrm>
        </p:spPr>
        <p:txBody>
          <a:bodyPr rtlCol="1">
            <a:normAutofit/>
          </a:bodyPr>
          <a:lstStyle/>
          <a:p>
            <a:pPr algn="l" rtl="0" fontAlgn="auto">
              <a:spcAft>
                <a:spcPts val="0"/>
              </a:spcAft>
              <a:buClr>
                <a:schemeClr val="tx2">
                  <a:lumMod val="60000"/>
                  <a:lumOff val="40000"/>
                </a:schemeClr>
              </a:buClr>
              <a:buFont typeface="Wingdings" pitchFamily="2" charset="2"/>
              <a:buChar char="q"/>
              <a:defRPr/>
            </a:pPr>
            <a:r>
              <a:rPr lang="en-US" dirty="0" smtClean="0"/>
              <a:t>Also , he has another major </a:t>
            </a:r>
            <a:r>
              <a:rPr lang="en-US" dirty="0"/>
              <a:t>work </a:t>
            </a:r>
            <a:r>
              <a:rPr lang="en-US" dirty="0" smtClean="0"/>
              <a:t>which was </a:t>
            </a:r>
            <a:r>
              <a:rPr lang="en-US" dirty="0"/>
              <a:t>the long poem </a:t>
            </a:r>
            <a:r>
              <a:rPr lang="en-US" i="1" u="sng" dirty="0"/>
              <a:t>"A"</a:t>
            </a:r>
            <a:r>
              <a:rPr lang="en-US" dirty="0"/>
              <a:t> </a:t>
            </a:r>
            <a:r>
              <a:rPr lang="en-US" dirty="0" smtClean="0"/>
              <a:t>. </a:t>
            </a:r>
            <a:r>
              <a:rPr lang="en-US" dirty="0"/>
              <a:t>Zukofsky never referred to it without the quotation </a:t>
            </a:r>
            <a:r>
              <a:rPr lang="en-US" dirty="0" smtClean="0"/>
              <a:t>marks .</a:t>
            </a:r>
          </a:p>
          <a:p>
            <a:pPr algn="l" rtl="0" fontAlgn="auto">
              <a:spcAft>
                <a:spcPts val="0"/>
              </a:spcAft>
              <a:buClr>
                <a:schemeClr val="tx2">
                  <a:lumMod val="60000"/>
                  <a:lumOff val="40000"/>
                </a:schemeClr>
              </a:buClr>
              <a:buFont typeface="Wingdings" pitchFamily="2" charset="2"/>
              <a:buChar char="q"/>
              <a:defRPr/>
            </a:pPr>
            <a:r>
              <a:rPr lang="en-US" dirty="0" smtClean="0"/>
              <a:t> Begun in 1927, Zukofsky spent the rest of his life working on </a:t>
            </a:r>
            <a:r>
              <a:rPr lang="en-US" i="1" dirty="0" smtClean="0"/>
              <a:t>"A,"</a:t>
            </a:r>
            <a:r>
              <a:rPr lang="en-US" dirty="0" smtClean="0"/>
              <a:t> expanding the epic to 24 sections, mirroring the hours of the day.</a:t>
            </a:r>
          </a:p>
          <a:p>
            <a:pPr algn="l" rtl="0" fontAlgn="auto">
              <a:spcAft>
                <a:spcPts val="0"/>
              </a:spcAft>
              <a:buClr>
                <a:schemeClr val="tx2">
                  <a:lumMod val="60000"/>
                  <a:lumOff val="40000"/>
                </a:schemeClr>
              </a:buClr>
              <a:buFont typeface="Arial" pitchFamily="34" charset="0"/>
              <a:buNone/>
              <a:defRPr/>
            </a:pPr>
            <a:endParaRPr lang="ar-SA" dirty="0"/>
          </a:p>
        </p:txBody>
      </p:sp>
      <p:pic>
        <p:nvPicPr>
          <p:cNvPr id="4" name="صورة 1" descr="Zukofsky, Louis 1904–1978"/>
          <p:cNvPicPr/>
          <p:nvPr/>
        </p:nvPicPr>
        <p:blipFill>
          <a:blip r:embed="rId3" cstate="print"/>
          <a:srcRect/>
          <a:stretch>
            <a:fillRect/>
          </a:stretch>
        </p:blipFill>
        <p:spPr bwMode="auto">
          <a:xfrm>
            <a:off x="7072330" y="4929198"/>
            <a:ext cx="1857356" cy="1643074"/>
          </a:xfrm>
          <a:prstGeom prst="ellipse">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endParaRPr lang="ar-SA" smtClean="0"/>
          </a:p>
        </p:txBody>
      </p:sp>
      <p:sp>
        <p:nvSpPr>
          <p:cNvPr id="3" name="Content Placeholder 2"/>
          <p:cNvSpPr>
            <a:spLocks noGrp="1"/>
          </p:cNvSpPr>
          <p:nvPr>
            <p:ph idx="1"/>
          </p:nvPr>
        </p:nvSpPr>
        <p:spPr/>
        <p:txBody>
          <a:bodyPr>
            <a:normAutofit/>
          </a:bodyPr>
          <a:lstStyle/>
          <a:p>
            <a:pPr algn="l" rtl="0">
              <a:buClr>
                <a:srgbClr val="558ED5"/>
              </a:buClr>
              <a:buFont typeface="Wingdings" pitchFamily="2" charset="2"/>
              <a:buChar char="q"/>
            </a:pPr>
            <a:r>
              <a:rPr lang="en-US" smtClean="0">
                <a:cs typeface="Arial" charset="0"/>
              </a:rPr>
              <a:t>The poem weaves together politics and family, traditional forms and free verse, and features Zukofsky's own father as a major theme.</a:t>
            </a:r>
          </a:p>
          <a:p>
            <a:pPr algn="l" rtl="0">
              <a:buClr>
                <a:srgbClr val="558ED5"/>
              </a:buClr>
              <a:buFont typeface="Wingdings" pitchFamily="2" charset="2"/>
              <a:buChar char="q"/>
            </a:pPr>
            <a:r>
              <a:rPr lang="en-US" smtClean="0">
                <a:cs typeface="Arial" charset="0"/>
              </a:rPr>
              <a:t> The complete version of </a:t>
            </a:r>
            <a:r>
              <a:rPr lang="en-US" i="1" smtClean="0">
                <a:cs typeface="Arial" charset="0"/>
              </a:rPr>
              <a:t>"A"</a:t>
            </a:r>
            <a:r>
              <a:rPr lang="en-US" smtClean="0">
                <a:cs typeface="Arial" charset="0"/>
              </a:rPr>
              <a:t> was finally at the printers when the poet died in 1978. </a:t>
            </a:r>
            <a:endParaRPr lang="en-US" i="1" smtClean="0">
              <a:cs typeface="Arial" charset="0"/>
            </a:endParaRPr>
          </a:p>
          <a:p>
            <a:pPr algn="l" rtl="0">
              <a:buClr>
                <a:srgbClr val="558ED5"/>
              </a:buClr>
              <a:buFont typeface="Wingdings" pitchFamily="2" charset="2"/>
              <a:buChar char="q"/>
            </a:pPr>
            <a:r>
              <a:rPr lang="en-US" i="1" smtClean="0">
                <a:cs typeface="Arial" charset="0"/>
              </a:rPr>
              <a:t>"A"</a:t>
            </a:r>
            <a:r>
              <a:rPr lang="en-US" smtClean="0">
                <a:cs typeface="Arial" charset="0"/>
              </a:rPr>
              <a:t> is a collage of images, subjects, literary styles, digressions, allusions, and quoted literary passages.</a:t>
            </a:r>
            <a:endParaRPr lang="ar-SA" smtClean="0"/>
          </a:p>
        </p:txBody>
      </p:sp>
      <p:pic>
        <p:nvPicPr>
          <p:cNvPr id="4" name="صورة 1" descr="Zukofsky, Louis 1904–1978"/>
          <p:cNvPicPr/>
          <p:nvPr/>
        </p:nvPicPr>
        <p:blipFill>
          <a:blip r:embed="rId3" cstate="print"/>
          <a:srcRect/>
          <a:stretch>
            <a:fillRect/>
          </a:stretch>
        </p:blipFill>
        <p:spPr bwMode="auto">
          <a:xfrm>
            <a:off x="7286644" y="0"/>
            <a:ext cx="1857356" cy="1643074"/>
          </a:xfrm>
          <a:prstGeom prst="ellipse">
            <a:avLst/>
          </a:prstGeom>
          <a:ln>
            <a:noFill/>
          </a:ln>
          <a:effectLst>
            <a:softEdge rad="112500"/>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713</Words>
  <Application>Microsoft Office PowerPoint</Application>
  <PresentationFormat>On-screen Show (4:3)</PresentationFormat>
  <Paragraphs>57</Paragraphs>
  <Slides>16</Slides>
  <Notes>16</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16</vt:i4>
      </vt:variant>
    </vt:vector>
  </HeadingPairs>
  <TitlesOfParts>
    <vt:vector size="22" baseType="lpstr">
      <vt:lpstr>Calibri</vt:lpstr>
      <vt:lpstr>Arial</vt:lpstr>
      <vt:lpstr>Times New Roman</vt:lpstr>
      <vt:lpstr>Curlz MT</vt:lpstr>
      <vt:lpstr>Wingdings</vt:lpstr>
      <vt:lpstr>Office Theme</vt:lpstr>
      <vt:lpstr>Louis Zukofsky</vt:lpstr>
      <vt:lpstr>His Life ..</vt:lpstr>
      <vt:lpstr>Slide 3</vt:lpstr>
      <vt:lpstr>Slide 4</vt:lpstr>
      <vt:lpstr>Major works..</vt:lpstr>
      <vt:lpstr>Slide 6</vt:lpstr>
      <vt:lpstr>Slide 7</vt:lpstr>
      <vt:lpstr>Slide 8</vt:lpstr>
      <vt:lpstr>Slide 9</vt:lpstr>
      <vt:lpstr>Slide 10</vt:lpstr>
      <vt:lpstr>Slide 11</vt:lpstr>
      <vt:lpstr>Slide 12</vt:lpstr>
      <vt:lpstr>Louis Zukofsky and his objectivism </vt:lpstr>
      <vt:lpstr>Slide 14</vt:lpstr>
      <vt:lpstr>Slide 15</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 Zukofsky</dc:title>
  <dc:creator>jarir</dc:creator>
  <cp:lastModifiedBy>HANOO</cp:lastModifiedBy>
  <cp:revision>15</cp:revision>
  <dcterms:created xsi:type="dcterms:W3CDTF">2010-04-12T21:36:47Z</dcterms:created>
  <dcterms:modified xsi:type="dcterms:W3CDTF">2010-04-13T05:21:49Z</dcterms:modified>
</cp:coreProperties>
</file>